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7" r:id="rId6"/>
    <p:sldId id="268" r:id="rId7"/>
    <p:sldId id="270" r:id="rId8"/>
    <p:sldId id="271" r:id="rId9"/>
    <p:sldId id="266" r:id="rId10"/>
    <p:sldId id="262" r:id="rId11"/>
    <p:sldId id="263" r:id="rId12"/>
    <p:sldId id="272" r:id="rId13"/>
    <p:sldId id="273" r:id="rId14"/>
    <p:sldId id="274" r:id="rId15"/>
    <p:sldId id="275" r:id="rId16"/>
    <p:sldId id="276" r:id="rId17"/>
    <p:sldId id="277" r:id="rId18"/>
    <p:sldId id="264" r:id="rId19"/>
    <p:sldId id="265" r:id="rId20"/>
    <p:sldId id="278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6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4064EC-7A99-6D1E-4606-523085551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49B7B4F-7B11-D315-1A04-63BEC9A99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E56956-37E8-ED41-1993-D61DF84D4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E7BB52-FB83-C424-0EA4-BE00B0E67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51D018E-E0F3-C37C-DD96-CC68E874C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0629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8C8487-82B4-5ECB-8DC2-D210640E1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065C114-6E27-7482-A59E-53EC58B4F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2883BF4-5F13-FA8C-FC8F-FC7E45B12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1B29F5-3897-7240-FD97-41F7CD52A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C893B86-B20B-46F8-DDCF-82E0C4243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6449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048B7F0-2F07-601C-FDA0-C80348A924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1AB77F4-BCC6-86E4-F0E5-8408B948C6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2169878-8080-716B-6471-644CA7C19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7EB528-7133-764C-E7D4-815929570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2374FBF-4587-A68F-4702-B8C9E6976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287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B0515E-FDE8-4CA9-83B3-34DE221E4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8668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3A8393C-66EC-C557-3BD2-0507495C0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630"/>
            <a:ext cx="10515600" cy="4584333"/>
          </a:xfrm>
        </p:spPr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EBE566-320F-0C6B-DC4B-2E6C4A848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EDCDD3-15F7-A6ED-74CA-8E72EEECA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A806A9-84E1-2C04-FB42-3AC73430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DCCD21F-020B-A608-5CA8-1EC9057AA464}"/>
              </a:ext>
            </a:extLst>
          </p:cNvPr>
          <p:cNvCxnSpPr/>
          <p:nvPr userDrawn="1"/>
        </p:nvCxnSpPr>
        <p:spPr>
          <a:xfrm>
            <a:off x="838200" y="1435184"/>
            <a:ext cx="105156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106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64FC34-A185-E8A8-0A3E-208477EF6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5307504-E68D-E1E8-3A48-E6EE9096B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CC96F17-4420-03F3-F6EF-535340C97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274AEF-EBDB-85A8-8916-6031890DA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B60DED5-1D23-B3A9-A838-BAB373C8F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629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812C62-0049-72E6-BBDA-2E89AE4C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615818-2340-CDB4-52EB-39E0520611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DBD4B82-008A-3380-2CFB-06FCDBB0A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413168-EBFE-A49A-721D-3CFDA4F66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D698CB7-055D-DDBE-F6F9-4982B0802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0CA49D8-9D89-7AD4-1265-E8BC5663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1053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5C3A41-DF8D-0E5D-3587-9E60D6FBD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060260D-4A9B-4089-F9CD-54E9A2B25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BB510A6-172E-8FDA-5D3E-78EEE1887E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9243F9C-7F34-58C0-2C20-8A3AD943C1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50B615F-CF2D-8708-FDCD-B4EAE70842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1466A47-4CF3-7FEE-29C2-9678BCD19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A77793A-2B21-ED4C-07C5-E1414F800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CE071E6-FB3E-C81F-052C-511712E92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6592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4215C9-9DB7-4CAE-9035-A4D4B964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E7C3BF1-638C-65C1-F5F2-D2D562329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2A52B45-CE51-97D7-BBB5-5431AF09B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41E3AD8-9D78-0A4A-77BD-2C2164EEA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6003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5C13D4B-E9B5-B081-5361-F8CBDF79A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F428941-94B2-CCF1-DA7B-C004CF2AD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191AA97-A829-844A-20B3-B8CCFA78C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5260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2EB2FA-8F95-2DD3-F07E-78663067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21508E-5339-712B-C11C-F914279AA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A097094-1AC8-F093-A8A4-F6C237078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4DCF60D-B1B3-FD39-491A-0EE9B2DA9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826B044-A164-0147-26CA-28BCF2006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4193C46-CCE6-15E0-F70A-F34DEAC4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2356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0697E7-42B7-51C3-5E38-669ECB504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A8EC443-041A-41C6-262B-C89D3C51A4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34D8D92-C90B-B7D0-F322-90F7B89689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700F94E-B351-974B-995A-FE004333A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E2AC-6AE3-42DB-93E8-A7C632C9DA72}" type="datetimeFigureOut">
              <a:rPr lang="zh-TW" altLang="en-US" smtClean="0"/>
              <a:t>2024/12/11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5DC956-8113-5ECB-12CB-21D7B82FF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B8BD179-C036-E4FE-E5FD-3F1D98576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CCA4F-F757-4735-AAC3-6D29D48AA5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9122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51F954B-C8E9-F739-8156-6CFC9F5BE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B396B37-5E7E-7499-1086-CF6C5AC1F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F4C15D2-E6EB-3CF0-D987-5198FBBFCB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Microsoft JhengHei Light" panose="020B0604030504040204" pitchFamily="34" charset="-120"/>
                <a:ea typeface="Microsoft JhengHei Light" panose="020B0604030504040204" pitchFamily="34" charset="-120"/>
              </a:defRPr>
            </a:lvl1pPr>
          </a:lstStyle>
          <a:p>
            <a:fld id="{CB63E2AC-6AE3-42DB-93E8-A7C632C9DA72}" type="datetimeFigureOut">
              <a:rPr lang="zh-TW" altLang="en-US" smtClean="0"/>
              <a:pPr/>
              <a:t>2024/12/11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E2BFFB-D023-1590-9606-C8D86DAD1C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Microsoft JhengHei Light" panose="020B0604030504040204" pitchFamily="34" charset="-120"/>
                <a:ea typeface="Microsoft JhengHei Light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7617D78-AAC4-6A28-04EF-B3DF6F222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Microsoft JhengHei Light" panose="020B0604030504040204" pitchFamily="34" charset="-120"/>
                <a:ea typeface="Microsoft JhengHei Light" panose="020B0604030504040204" pitchFamily="34" charset="-120"/>
              </a:defRPr>
            </a:lvl1pPr>
          </a:lstStyle>
          <a:p>
            <a:fld id="{28ECCA4F-F757-4735-AAC3-6D29D48AA5C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910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Microsoft JhengHei Light" panose="020B0604030504040204" pitchFamily="34" charset="-120"/>
          <a:ea typeface="Microsoft JhengHei Light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Microsoft JhengHei Light" panose="020B0604030504040204" pitchFamily="34" charset="-120"/>
          <a:ea typeface="Microsoft JhengHei Light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Microsoft JhengHei Light" panose="020B0604030504040204" pitchFamily="34" charset="-120"/>
          <a:ea typeface="Microsoft JhengHei Light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Microsoft JhengHei Light" panose="020B0604030504040204" pitchFamily="34" charset="-120"/>
          <a:ea typeface="Microsoft JhengHei Light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Microsoft JhengHei Light" panose="020B0604030504040204" pitchFamily="34" charset="-120"/>
          <a:ea typeface="Microsoft JhengHei Light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Microsoft JhengHei Light" panose="020B0604030504040204" pitchFamily="34" charset="-120"/>
          <a:ea typeface="Microsoft JhengHei Light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md.io/@zhihao1021/wpd2024-hw8_en" TargetMode="External"/><Relationship Id="rId2" Type="http://schemas.openxmlformats.org/officeDocument/2006/relationships/hyperlink" Target="https://hackmd.io/@zhihao1021/wpd2024-hw8_ch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pd2024-hw8.chih-hao.xyz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learn.microsoft.com/sql/t-sql/statements/create-table-transact-sql-identity-property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460F50-BA8B-01BC-2342-7438F573A9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zh-TW" altLang="en-US" sz="5400" dirty="0"/>
              <a:t>視窗程式設計 </a:t>
            </a:r>
            <a:r>
              <a:rPr lang="en-US" altLang="zh-TW" sz="5400" dirty="0"/>
              <a:t>Homework 8</a:t>
            </a:r>
            <a:br>
              <a:rPr lang="en-US" altLang="zh-TW" sz="5400" dirty="0"/>
            </a:br>
            <a:r>
              <a:rPr lang="en-US" altLang="zh-TW" sz="2400" dirty="0"/>
              <a:t>Window Program Design Homework 8</a:t>
            </a:r>
            <a:endParaRPr lang="zh-TW" altLang="en-US" sz="5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AAC763-BDF2-C9B3-5A05-3C018574F4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小高的煩惱</a:t>
            </a:r>
            <a:r>
              <a:rPr lang="en-US" altLang="zh-TW" dirty="0"/>
              <a:t> - </a:t>
            </a:r>
            <a:r>
              <a:rPr lang="en-US" altLang="zh-TW" b="1" dirty="0"/>
              <a:t>2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177732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962C00-68EB-C925-05FA-7DC92EB7A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SQL</a:t>
            </a:r>
            <a:r>
              <a:rPr lang="zh-TW" altLang="en-US" dirty="0"/>
              <a:t> 語法 </a:t>
            </a:r>
            <a:r>
              <a:rPr lang="en-US" altLang="zh-TW" dirty="0"/>
              <a:t>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37EA0A-F62E-021B-D716-BDE11A7D9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新增五筆資料到 </a:t>
            </a:r>
            <a:r>
              <a:rPr lang="en-US" altLang="zh-TW" dirty="0"/>
              <a:t>TransactionHistory</a:t>
            </a:r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A0788CC-96F6-9EB3-9707-BB6CB8A45C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933268"/>
              </p:ext>
            </p:extLst>
          </p:nvPr>
        </p:nvGraphicFramePr>
        <p:xfrm>
          <a:off x="2031999" y="2355567"/>
          <a:ext cx="8127999" cy="30584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5834118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6736030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29027536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CustomerID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ItemID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Count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4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7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601270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993602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6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0720672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2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3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3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2179728"/>
                  </a:ext>
                </a:extLst>
              </a:tr>
            </a:tbl>
          </a:graphicData>
        </a:graphic>
      </p:graphicFrame>
      <p:sp>
        <p:nvSpPr>
          <p:cNvPr id="5" name="文字方塊 4">
            <a:extLst>
              <a:ext uri="{FF2B5EF4-FFF2-40B4-BE49-F238E27FC236}">
                <a16:creationId xmlns:a16="http://schemas.microsoft.com/office/drawing/2014/main" id="{AFCD5B54-2D8B-6A91-1A7B-1FAFE523E581}"/>
              </a:ext>
            </a:extLst>
          </p:cNvPr>
          <p:cNvSpPr txBox="1"/>
          <p:nvPr/>
        </p:nvSpPr>
        <p:spPr>
          <a:xfrm>
            <a:off x="838199" y="1988269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16000"/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請按照順序，不用填入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TID</a:t>
            </a:r>
            <a:endParaRPr lang="zh-TW" altLang="en-US" sz="1600" dirty="0">
              <a:solidFill>
                <a:schemeClr val="bg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6693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FCB3E-775E-5AE4-20BB-7A3695834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5878B6-E536-43CC-5152-C45F7AD39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SQL</a:t>
            </a:r>
            <a:r>
              <a:rPr lang="zh-TW" altLang="en-US" dirty="0"/>
              <a:t> 語法 </a:t>
            </a:r>
            <a:r>
              <a:rPr lang="en-US" altLang="zh-TW" dirty="0"/>
              <a:t>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2B4818-3477-E2B5-8F57-472BD306C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630"/>
            <a:ext cx="5257800" cy="4584333"/>
          </a:xfrm>
        </p:spPr>
        <p:txBody>
          <a:bodyPr/>
          <a:lstStyle/>
          <a:p>
            <a:r>
              <a:rPr lang="zh-TW" altLang="en-US" dirty="0"/>
              <a:t>新增兩筆資料到 </a:t>
            </a:r>
            <a:r>
              <a:rPr lang="en-US" altLang="zh-TW" dirty="0"/>
              <a:t>Customers</a:t>
            </a:r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6837B46E-3744-42B8-BB23-0E66F0CDB3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307138"/>
              </p:ext>
            </p:extLst>
          </p:nvPr>
        </p:nvGraphicFramePr>
        <p:xfrm>
          <a:off x="2032000" y="2355567"/>
          <a:ext cx="2709333" cy="15292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58341183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Name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Gao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Rui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601270"/>
                  </a:ext>
                </a:extLst>
              </a:tr>
            </a:tbl>
          </a:graphicData>
        </a:graphic>
      </p:graphicFrame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54AB4326-81AE-7238-18AA-A733495B7360}"/>
              </a:ext>
            </a:extLst>
          </p:cNvPr>
          <p:cNvSpPr txBox="1">
            <a:spLocks/>
          </p:cNvSpPr>
          <p:nvPr/>
        </p:nvSpPr>
        <p:spPr>
          <a:xfrm>
            <a:off x="5935133" y="1592630"/>
            <a:ext cx="5257800" cy="4584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Microsoft JhengHei Light" panose="020B0604030504040204" pitchFamily="34" charset="-120"/>
                <a:ea typeface="Microsoft JhengHei Light" panose="020B0604030504040204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Microsoft JhengHei Light" panose="020B0604030504040204" pitchFamily="34" charset="-120"/>
                <a:ea typeface="Microsoft JhengHei Light" panose="020B0604030504040204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Microsoft JhengHei Light" panose="020B0604030504040204" pitchFamily="34" charset="-120"/>
                <a:ea typeface="Microsoft JhengHei Light" panose="020B0604030504040204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JhengHei Light" panose="020B0604030504040204" pitchFamily="34" charset="-120"/>
                <a:ea typeface="Microsoft JhengHei Light" panose="020B0604030504040204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Microsoft JhengHei Light" panose="020B0604030504040204" pitchFamily="34" charset="-120"/>
                <a:ea typeface="Microsoft JhengHei Light" panose="020B0604030504040204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/>
              <a:t>新增三筆資料到 </a:t>
            </a:r>
            <a:r>
              <a:rPr lang="en-US" altLang="zh-TW" dirty="0"/>
              <a:t>Items</a:t>
            </a:r>
            <a:endParaRPr lang="zh-TW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7A6A7D39-CC9D-AFFB-F557-14922B8A92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542655"/>
              </p:ext>
            </p:extLst>
          </p:nvPr>
        </p:nvGraphicFramePr>
        <p:xfrm>
          <a:off x="6684184" y="2351175"/>
          <a:ext cx="3920564" cy="2038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282">
                  <a:extLst>
                    <a:ext uri="{9D8B030D-6E8A-4147-A177-3AD203B41FA5}">
                      <a16:colId xmlns:a16="http://schemas.microsoft.com/office/drawing/2014/main" val="58341183"/>
                    </a:ext>
                  </a:extLst>
                </a:gridCol>
                <a:gridCol w="1960282">
                  <a:extLst>
                    <a:ext uri="{9D8B030D-6E8A-4147-A177-3AD203B41FA5}">
                      <a16:colId xmlns:a16="http://schemas.microsoft.com/office/drawing/2014/main" val="1580183815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Name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Price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Shawarma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80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Kibbeh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30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601270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Basbousa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4042122"/>
                  </a:ext>
                </a:extLst>
              </a:tr>
            </a:tbl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92F6634C-5B4C-CDE6-E038-561041A381AB}"/>
              </a:ext>
            </a:extLst>
          </p:cNvPr>
          <p:cNvSpPr txBox="1"/>
          <p:nvPr/>
        </p:nvSpPr>
        <p:spPr>
          <a:xfrm>
            <a:off x="838199" y="1988269"/>
            <a:ext cx="5257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16000"/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請按照順序，不用填入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CID</a:t>
            </a:r>
            <a:endParaRPr lang="zh-TW" altLang="en-US" sz="1600" dirty="0">
              <a:solidFill>
                <a:schemeClr val="bg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166DB4E-BE1A-DA03-60A0-A2013C629E51}"/>
              </a:ext>
            </a:extLst>
          </p:cNvPr>
          <p:cNvSpPr txBox="1"/>
          <p:nvPr/>
        </p:nvSpPr>
        <p:spPr>
          <a:xfrm>
            <a:off x="5935132" y="1988269"/>
            <a:ext cx="54186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16000"/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請按照順序，不用填入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ItemID</a:t>
            </a:r>
            <a:endParaRPr lang="zh-TW" altLang="en-US" sz="1600" dirty="0">
              <a:solidFill>
                <a:schemeClr val="bg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78993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12DD4-B4B9-18CE-0266-BEBBD20D7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F8F85B-D954-EEF1-1324-873C02AF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SQL</a:t>
            </a:r>
            <a:r>
              <a:rPr lang="zh-TW" altLang="en-US" dirty="0"/>
              <a:t> 語法 </a:t>
            </a:r>
            <a:r>
              <a:rPr lang="en-US" altLang="zh-TW" dirty="0"/>
              <a:t>– Task 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EA41E7-ADFD-6580-5934-496B71772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2630"/>
            <a:ext cx="10515599" cy="458433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TW" altLang="en-US" dirty="0"/>
              <a:t>過了幾個月，老闆覺得沙威瑪賣 </a:t>
            </a:r>
            <a:r>
              <a:rPr lang="en-US" altLang="zh-TW" dirty="0"/>
              <a:t>80</a:t>
            </a:r>
            <a:r>
              <a:rPr lang="zh-TW" altLang="en-US" dirty="0"/>
              <a:t> 塊太便宜了，於是請小高幫忙將沙威瑪的價格調整至 </a:t>
            </a:r>
            <a:r>
              <a:rPr lang="en-US" altLang="zh-TW" dirty="0"/>
              <a:t>120</a:t>
            </a:r>
            <a:r>
              <a:rPr lang="zh-TW" altLang="en-US" dirty="0"/>
              <a:t> 塊</a:t>
            </a:r>
            <a:endParaRPr lang="en-US" altLang="zh-TW" dirty="0"/>
          </a:p>
          <a:p>
            <a:pPr lvl="1">
              <a:lnSpc>
                <a:spcPct val="100000"/>
              </a:lnSpc>
            </a:pPr>
            <a:r>
              <a:rPr lang="zh-TW" altLang="en-US" dirty="0"/>
              <a:t>將 </a:t>
            </a:r>
            <a:r>
              <a:rPr lang="en-US" altLang="zh-TW" dirty="0"/>
              <a:t>Items </a:t>
            </a:r>
            <a:r>
              <a:rPr lang="zh-TW" altLang="en-US" dirty="0"/>
              <a:t>中的 </a:t>
            </a:r>
            <a:r>
              <a:rPr lang="en-US" altLang="zh-TW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Shawarma</a:t>
            </a:r>
            <a:r>
              <a:rPr lang="zh-TW" altLang="en-US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的 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Price </a:t>
            </a:r>
            <a:r>
              <a:rPr lang="zh-TW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調整為 </a:t>
            </a:r>
            <a:r>
              <a:rPr lang="en-US" altLang="zh-TW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80</a:t>
            </a:r>
            <a:endParaRPr lang="zh-TW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45CA129F-5AE0-604E-9A08-B33F104D4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17997"/>
              </p:ext>
            </p:extLst>
          </p:nvPr>
        </p:nvGraphicFramePr>
        <p:xfrm>
          <a:off x="1209301" y="3226398"/>
          <a:ext cx="3920564" cy="2038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282">
                  <a:extLst>
                    <a:ext uri="{9D8B030D-6E8A-4147-A177-3AD203B41FA5}">
                      <a16:colId xmlns:a16="http://schemas.microsoft.com/office/drawing/2014/main" val="58341183"/>
                    </a:ext>
                  </a:extLst>
                </a:gridCol>
                <a:gridCol w="1960282">
                  <a:extLst>
                    <a:ext uri="{9D8B030D-6E8A-4147-A177-3AD203B41FA5}">
                      <a16:colId xmlns:a16="http://schemas.microsoft.com/office/drawing/2014/main" val="1580183815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Name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Price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Shawarma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80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Kibbeh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30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601270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Basbousa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4042122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53FD2E0C-BF4D-F3D8-E8E8-5B59701BE8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884182"/>
              </p:ext>
            </p:extLst>
          </p:nvPr>
        </p:nvGraphicFramePr>
        <p:xfrm>
          <a:off x="7062133" y="3226398"/>
          <a:ext cx="3920564" cy="2038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282">
                  <a:extLst>
                    <a:ext uri="{9D8B030D-6E8A-4147-A177-3AD203B41FA5}">
                      <a16:colId xmlns:a16="http://schemas.microsoft.com/office/drawing/2014/main" val="58341183"/>
                    </a:ext>
                  </a:extLst>
                </a:gridCol>
                <a:gridCol w="1960282">
                  <a:extLst>
                    <a:ext uri="{9D8B030D-6E8A-4147-A177-3AD203B41FA5}">
                      <a16:colId xmlns:a16="http://schemas.microsoft.com/office/drawing/2014/main" val="1580183815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Name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Price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Shawarma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120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Kibbeh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30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601270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Basbousa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4042122"/>
                  </a:ext>
                </a:extLst>
              </a:tr>
            </a:tbl>
          </a:graphicData>
        </a:graphic>
      </p:graphicFrame>
      <p:sp>
        <p:nvSpPr>
          <p:cNvPr id="10" name="箭號: 向右 9">
            <a:extLst>
              <a:ext uri="{FF2B5EF4-FFF2-40B4-BE49-F238E27FC236}">
                <a16:creationId xmlns:a16="http://schemas.microsoft.com/office/drawing/2014/main" id="{F8AB6428-5F4C-B986-56C7-C75582EDD6CD}"/>
              </a:ext>
            </a:extLst>
          </p:cNvPr>
          <p:cNvSpPr/>
          <p:nvPr/>
        </p:nvSpPr>
        <p:spPr>
          <a:xfrm>
            <a:off x="5500967" y="4029038"/>
            <a:ext cx="1190065" cy="43369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A364410-DD1B-83CC-61BA-02150417600F}"/>
              </a:ext>
            </a:extLst>
          </p:cNvPr>
          <p:cNvSpPr txBox="1"/>
          <p:nvPr/>
        </p:nvSpPr>
        <p:spPr>
          <a:xfrm>
            <a:off x="838199" y="1110386"/>
            <a:ext cx="5257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開始前，請前往 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Judge </a:t>
            </a:r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檢查 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Task 1</a:t>
            </a:r>
            <a:endParaRPr lang="zh-TW" altLang="en-US" sz="1600" dirty="0">
              <a:solidFill>
                <a:schemeClr val="bg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3788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357A1-92C0-C561-0DA1-22B447812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832478-B70B-8184-5040-7FA16B027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SQL</a:t>
            </a:r>
            <a:r>
              <a:rPr lang="zh-TW" altLang="en-US" dirty="0"/>
              <a:t> 語法 </a:t>
            </a:r>
            <a:r>
              <a:rPr lang="en-US" altLang="zh-TW" dirty="0"/>
              <a:t>– Task 3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BCB7B2-EB07-B4DB-5764-0FACA5017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2630"/>
            <a:ext cx="10515599" cy="458433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TW" altLang="en-US" dirty="0"/>
              <a:t>又過了幾個月，由於原物料的供應不穩，經過取捨後，老闆決定暫停供應 </a:t>
            </a:r>
            <a:r>
              <a:rPr lang="en-US" altLang="zh-TW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Basbousa</a:t>
            </a:r>
            <a:r>
              <a:rPr lang="zh-TW" altLang="en-US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，請小高幫他把這個品項從資料庫中移除</a:t>
            </a:r>
            <a:endParaRPr lang="en-US" altLang="zh-TW" dirty="0"/>
          </a:p>
          <a:p>
            <a:pPr lvl="1">
              <a:lnSpc>
                <a:spcPct val="100000"/>
              </a:lnSpc>
            </a:pPr>
            <a:r>
              <a:rPr lang="zh-TW" altLang="en-US" dirty="0"/>
              <a:t>將 </a:t>
            </a:r>
            <a:r>
              <a:rPr lang="en-US" altLang="zh-TW" dirty="0"/>
              <a:t>Basbousa</a:t>
            </a:r>
            <a:r>
              <a:rPr lang="zh-TW" altLang="en-US" dirty="0"/>
              <a:t> 從 </a:t>
            </a:r>
            <a:r>
              <a:rPr lang="en-US" altLang="zh-TW" dirty="0"/>
              <a:t>Items </a:t>
            </a:r>
            <a:r>
              <a:rPr lang="zh-TW" altLang="en-US" dirty="0"/>
              <a:t>中移除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5CEC6948-6D79-C5A1-31B7-9EF50856A230}"/>
              </a:ext>
            </a:extLst>
          </p:cNvPr>
          <p:cNvGraphicFramePr>
            <a:graphicFrameLocks noGrp="1"/>
          </p:cNvGraphicFramePr>
          <p:nvPr/>
        </p:nvGraphicFramePr>
        <p:xfrm>
          <a:off x="1209301" y="3226398"/>
          <a:ext cx="3920564" cy="2038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282">
                  <a:extLst>
                    <a:ext uri="{9D8B030D-6E8A-4147-A177-3AD203B41FA5}">
                      <a16:colId xmlns:a16="http://schemas.microsoft.com/office/drawing/2014/main" val="58341183"/>
                    </a:ext>
                  </a:extLst>
                </a:gridCol>
                <a:gridCol w="1960282">
                  <a:extLst>
                    <a:ext uri="{9D8B030D-6E8A-4147-A177-3AD203B41FA5}">
                      <a16:colId xmlns:a16="http://schemas.microsoft.com/office/drawing/2014/main" val="1580183815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Name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Price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Shawarma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80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Kibbeh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30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601270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Basbousa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4042122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D6CFAE6E-439A-D5A6-9186-515B344F77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438930"/>
              </p:ext>
            </p:extLst>
          </p:nvPr>
        </p:nvGraphicFramePr>
        <p:xfrm>
          <a:off x="7062133" y="3226398"/>
          <a:ext cx="3920564" cy="2038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282">
                  <a:extLst>
                    <a:ext uri="{9D8B030D-6E8A-4147-A177-3AD203B41FA5}">
                      <a16:colId xmlns:a16="http://schemas.microsoft.com/office/drawing/2014/main" val="58341183"/>
                    </a:ext>
                  </a:extLst>
                </a:gridCol>
                <a:gridCol w="1960282">
                  <a:extLst>
                    <a:ext uri="{9D8B030D-6E8A-4147-A177-3AD203B41FA5}">
                      <a16:colId xmlns:a16="http://schemas.microsoft.com/office/drawing/2014/main" val="1580183815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Name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Price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Shawarma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120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Kibbeh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30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601270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4042122"/>
                  </a:ext>
                </a:extLst>
              </a:tr>
            </a:tbl>
          </a:graphicData>
        </a:graphic>
      </p:graphicFrame>
      <p:sp>
        <p:nvSpPr>
          <p:cNvPr id="10" name="箭號: 向右 9">
            <a:extLst>
              <a:ext uri="{FF2B5EF4-FFF2-40B4-BE49-F238E27FC236}">
                <a16:creationId xmlns:a16="http://schemas.microsoft.com/office/drawing/2014/main" id="{527E1677-9CF2-C903-970F-FF7744A23D07}"/>
              </a:ext>
            </a:extLst>
          </p:cNvPr>
          <p:cNvSpPr/>
          <p:nvPr/>
        </p:nvSpPr>
        <p:spPr>
          <a:xfrm>
            <a:off x="5500967" y="4029038"/>
            <a:ext cx="1190065" cy="43369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77C221-B904-4B1F-AE2B-DD5925F3DC42}"/>
              </a:ext>
            </a:extLst>
          </p:cNvPr>
          <p:cNvSpPr txBox="1"/>
          <p:nvPr/>
        </p:nvSpPr>
        <p:spPr>
          <a:xfrm>
            <a:off x="838199" y="1110386"/>
            <a:ext cx="5257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開始前，請前往 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Judge </a:t>
            </a:r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檢查 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Task 2</a:t>
            </a:r>
            <a:endParaRPr lang="zh-TW" altLang="en-US" sz="1600" dirty="0">
              <a:solidFill>
                <a:schemeClr val="bg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40189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3E628-2B1C-3A04-E96A-AC53F0DC6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E7CC6D-BA46-36F1-4388-205E24E8B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SQL</a:t>
            </a:r>
            <a:r>
              <a:rPr lang="zh-TW" altLang="en-US" dirty="0"/>
              <a:t> 語法 </a:t>
            </a:r>
            <a:r>
              <a:rPr lang="en-US" altLang="zh-TW" dirty="0"/>
              <a:t>– Task 4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9914A0-39D9-6054-71F8-DAE60496F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630"/>
            <a:ext cx="5412972" cy="458433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TW" altLang="en-US" dirty="0"/>
              <a:t>不知不覺中，又到了領年終的日子，老闆想要請小高從資料庫中挑出特定的資料產生報表，請你幫助小高完成接下來的任務。</a:t>
            </a:r>
            <a:endParaRPr lang="en-US" altLang="zh-TW" dirty="0"/>
          </a:p>
          <a:p>
            <a:pPr>
              <a:lnSpc>
                <a:spcPct val="100000"/>
              </a:lnSpc>
            </a:pPr>
            <a:r>
              <a:rPr lang="zh-TW" altLang="en-US" dirty="0"/>
              <a:t>總共會有三個任務，請你將你所撰寫的查詢語句依序填入 </a:t>
            </a:r>
            <a:r>
              <a:rPr lang="en-US" altLang="zh-TW" dirty="0"/>
              <a:t>Task 4</a:t>
            </a:r>
            <a:r>
              <a:rPr lang="zh-TW" altLang="en-US" dirty="0"/>
              <a:t>裡的三個輸入框後再按下 </a:t>
            </a:r>
            <a:r>
              <a:rPr lang="en-US" altLang="zh-TW" dirty="0"/>
              <a:t>Check</a:t>
            </a:r>
            <a:r>
              <a:rPr lang="zh-TW" altLang="en-US" dirty="0"/>
              <a:t>進行檢查。</a:t>
            </a:r>
          </a:p>
        </p:txBody>
      </p:sp>
      <p:pic>
        <p:nvPicPr>
          <p:cNvPr id="5" name="圖片 4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F8575141-9489-3453-A945-DF8CAD698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860" y="2488733"/>
            <a:ext cx="4973940" cy="2779905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183DD82-2B91-BB40-06B4-FDD09B318A6E}"/>
              </a:ext>
            </a:extLst>
          </p:cNvPr>
          <p:cNvSpPr txBox="1"/>
          <p:nvPr/>
        </p:nvSpPr>
        <p:spPr>
          <a:xfrm>
            <a:off x="838199" y="1110386"/>
            <a:ext cx="5257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開始前，請前往 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Judge </a:t>
            </a:r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檢查 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Task 3</a:t>
            </a:r>
            <a:endParaRPr lang="zh-TW" altLang="en-US" sz="1600" dirty="0">
              <a:solidFill>
                <a:schemeClr val="bg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77064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B8B149-DCD5-CC77-2E0E-8CE5C8D7C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SQL</a:t>
            </a:r>
            <a:r>
              <a:rPr lang="zh-TW" altLang="en-US" dirty="0"/>
              <a:t> 語法 </a:t>
            </a:r>
            <a:r>
              <a:rPr lang="en-US" altLang="zh-TW" dirty="0"/>
              <a:t>– Task 4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7F5C1F-8B5B-B6C6-8654-F9829093E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任務一</a:t>
            </a:r>
            <a:endParaRPr lang="en-US" altLang="zh-TW" dirty="0"/>
          </a:p>
          <a:p>
            <a:pPr lvl="1"/>
            <a:r>
              <a:rPr lang="zh-TW" altLang="en-US" dirty="0"/>
              <a:t>從 </a:t>
            </a:r>
            <a:r>
              <a:rPr lang="en-US" altLang="zh-TW" dirty="0"/>
              <a:t>TransactionHistory </a:t>
            </a:r>
            <a:r>
              <a:rPr lang="zh-TW" altLang="en-US" dirty="0"/>
              <a:t>中選取所有 </a:t>
            </a:r>
            <a:r>
              <a:rPr lang="en-US" altLang="zh-TW" dirty="0"/>
              <a:t>ItemID </a:t>
            </a:r>
            <a:r>
              <a:rPr lang="zh-TW" altLang="en-US" dirty="0"/>
              <a:t>為 </a:t>
            </a:r>
            <a:r>
              <a:rPr lang="en-US" altLang="zh-TW" dirty="0"/>
              <a:t>1</a:t>
            </a:r>
            <a:r>
              <a:rPr lang="zh-TW" altLang="en-US" dirty="0"/>
              <a:t> 的資料，並只輸出 </a:t>
            </a:r>
            <a:r>
              <a:rPr lang="en-US" altLang="zh-TW" dirty="0"/>
              <a:t>ItemID </a:t>
            </a:r>
            <a:r>
              <a:rPr lang="zh-TW" altLang="en-US" dirty="0"/>
              <a:t>與</a:t>
            </a:r>
            <a:r>
              <a:rPr lang="en-US" altLang="zh-TW" dirty="0"/>
              <a:t> Count </a:t>
            </a:r>
            <a:r>
              <a:rPr lang="zh-TW" altLang="en-US" dirty="0"/>
              <a:t>兩個 </a:t>
            </a:r>
            <a:r>
              <a:rPr lang="en-US" altLang="zh-TW" dirty="0"/>
              <a:t>Column</a:t>
            </a:r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68E9FFD-381E-A848-9D2D-16AC4DEE9F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381612"/>
              </p:ext>
            </p:extLst>
          </p:nvPr>
        </p:nvGraphicFramePr>
        <p:xfrm>
          <a:off x="4135718" y="3429000"/>
          <a:ext cx="3920564" cy="15292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282">
                  <a:extLst>
                    <a:ext uri="{9D8B030D-6E8A-4147-A177-3AD203B41FA5}">
                      <a16:colId xmlns:a16="http://schemas.microsoft.com/office/drawing/2014/main" val="58341183"/>
                    </a:ext>
                  </a:extLst>
                </a:gridCol>
                <a:gridCol w="1960282">
                  <a:extLst>
                    <a:ext uri="{9D8B030D-6E8A-4147-A177-3AD203B41FA5}">
                      <a16:colId xmlns:a16="http://schemas.microsoft.com/office/drawing/2014/main" val="1580183815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ItemID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Count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4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601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340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F3701-500C-E940-9F23-6191B5E5B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C0A54D-4B32-C224-1A41-87B5B231E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SQL</a:t>
            </a:r>
            <a:r>
              <a:rPr lang="zh-TW" altLang="en-US" dirty="0"/>
              <a:t> 語法 </a:t>
            </a:r>
            <a:r>
              <a:rPr lang="en-US" altLang="zh-TW" dirty="0"/>
              <a:t>– Task 4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C031AE-FA84-B48C-D781-4910165B1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任務二</a:t>
            </a:r>
            <a:endParaRPr lang="en-US" altLang="zh-TW" dirty="0"/>
          </a:p>
          <a:p>
            <a:pPr lvl="1"/>
            <a:r>
              <a:rPr lang="zh-TW" altLang="en-US" dirty="0"/>
              <a:t>從 </a:t>
            </a:r>
            <a:r>
              <a:rPr lang="en-US" altLang="zh-TW" dirty="0"/>
              <a:t>Customers </a:t>
            </a:r>
            <a:r>
              <a:rPr lang="zh-TW" altLang="en-US" dirty="0"/>
              <a:t>中選取所有 </a:t>
            </a:r>
            <a:r>
              <a:rPr lang="en-US" altLang="zh-TW" dirty="0"/>
              <a:t>Name </a:t>
            </a:r>
            <a:r>
              <a:rPr lang="zh-TW" altLang="en-US" dirty="0"/>
              <a:t>為 </a:t>
            </a:r>
            <a:r>
              <a:rPr lang="en-US" altLang="zh-TW" dirty="0"/>
              <a:t>Ruigao</a:t>
            </a:r>
            <a:r>
              <a:rPr lang="zh-TW" altLang="en-US" dirty="0"/>
              <a:t> 的資料，並只輸出 </a:t>
            </a:r>
            <a:r>
              <a:rPr lang="en-US" altLang="zh-TW" dirty="0"/>
              <a:t>Name </a:t>
            </a:r>
            <a:r>
              <a:rPr lang="zh-TW" altLang="en-US" dirty="0"/>
              <a:t>一個 </a:t>
            </a:r>
            <a:r>
              <a:rPr lang="en-US" altLang="zh-TW" dirty="0"/>
              <a:t>Column</a:t>
            </a:r>
            <a:endParaRPr lang="zh-TW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C51190A-9E4D-A76D-4618-8E7CD1D46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5578709"/>
              </p:ext>
            </p:extLst>
          </p:nvPr>
        </p:nvGraphicFramePr>
        <p:xfrm>
          <a:off x="5115859" y="3429000"/>
          <a:ext cx="1960282" cy="1019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282">
                  <a:extLst>
                    <a:ext uri="{9D8B030D-6E8A-4147-A177-3AD203B41FA5}">
                      <a16:colId xmlns:a16="http://schemas.microsoft.com/office/drawing/2014/main" val="1580183815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Name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7078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9741D-D0C5-7638-A1A0-2BE676895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35C566-8B57-6D15-7EDB-F031591D2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SQL</a:t>
            </a:r>
            <a:r>
              <a:rPr lang="zh-TW" altLang="en-US" dirty="0"/>
              <a:t> 語法 </a:t>
            </a:r>
            <a:r>
              <a:rPr lang="en-US" altLang="zh-TW" dirty="0"/>
              <a:t>– Task 4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BC43D9-7BFE-F181-CB21-99CB851D0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630"/>
            <a:ext cx="10515600" cy="4584333"/>
          </a:xfrm>
        </p:spPr>
        <p:txBody>
          <a:bodyPr/>
          <a:lstStyle/>
          <a:p>
            <a:r>
              <a:rPr lang="zh-TW" altLang="en-US" dirty="0"/>
              <a:t>任務三</a:t>
            </a:r>
            <a:endParaRPr lang="en-US" altLang="zh-TW" dirty="0"/>
          </a:p>
          <a:p>
            <a:pPr lvl="1"/>
            <a:r>
              <a:rPr lang="zh-TW" altLang="en-US" dirty="0"/>
              <a:t>從 </a:t>
            </a:r>
            <a:r>
              <a:rPr lang="en-US" altLang="zh-TW" dirty="0"/>
              <a:t>Items </a:t>
            </a:r>
            <a:r>
              <a:rPr lang="zh-TW" altLang="en-US" dirty="0"/>
              <a:t>中選取所有 </a:t>
            </a:r>
            <a:r>
              <a:rPr lang="en-US" altLang="zh-TW" dirty="0"/>
              <a:t>Name </a:t>
            </a:r>
            <a:r>
              <a:rPr lang="zh-TW" altLang="en-US" dirty="0"/>
              <a:t>為 </a:t>
            </a:r>
            <a:r>
              <a:rPr lang="en-US" altLang="zh-TW" dirty="0"/>
              <a:t>Shawarma</a:t>
            </a:r>
            <a:r>
              <a:rPr lang="zh-TW" altLang="en-US" dirty="0"/>
              <a:t> 的資料，並只輸出 </a:t>
            </a:r>
            <a:r>
              <a:rPr lang="en-US" altLang="zh-TW" dirty="0"/>
              <a:t>Name</a:t>
            </a:r>
            <a:r>
              <a:rPr lang="zh-TW" altLang="en-US" dirty="0"/>
              <a:t> 與 </a:t>
            </a:r>
            <a:r>
              <a:rPr lang="en-US" altLang="zh-TW" dirty="0"/>
              <a:t>Price </a:t>
            </a:r>
            <a:r>
              <a:rPr lang="zh-TW" altLang="en-US" dirty="0"/>
              <a:t>兩個 </a:t>
            </a:r>
            <a:r>
              <a:rPr lang="en-US" altLang="zh-TW" dirty="0"/>
              <a:t>Column</a:t>
            </a:r>
            <a:endParaRPr lang="zh-TW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8906143B-8D6E-8B5E-7966-67ACE73600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14529"/>
              </p:ext>
            </p:extLst>
          </p:nvPr>
        </p:nvGraphicFramePr>
        <p:xfrm>
          <a:off x="4135718" y="3429000"/>
          <a:ext cx="3920564" cy="1019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282">
                  <a:extLst>
                    <a:ext uri="{9D8B030D-6E8A-4147-A177-3AD203B41FA5}">
                      <a16:colId xmlns:a16="http://schemas.microsoft.com/office/drawing/2014/main" val="58341183"/>
                    </a:ext>
                  </a:extLst>
                </a:gridCol>
                <a:gridCol w="1960282">
                  <a:extLst>
                    <a:ext uri="{9D8B030D-6E8A-4147-A177-3AD203B41FA5}">
                      <a16:colId xmlns:a16="http://schemas.microsoft.com/office/drawing/2014/main" val="1580183815"/>
                    </a:ext>
                  </a:extLst>
                </a:gridCol>
              </a:tblGrid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Name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Price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0147641"/>
                  </a:ext>
                </a:extLst>
              </a:tr>
              <a:tr h="50974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Shawarma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Microsoft JhengHei Light" panose="020B0304030504040204" pitchFamily="34" charset="-120"/>
                          <a:ea typeface="Microsoft JhengHei Light" panose="020B0304030504040204" pitchFamily="34" charset="-120"/>
                        </a:rPr>
                        <a:t>120</a:t>
                      </a:r>
                      <a:endParaRPr lang="zh-TW" altLang="en-US" dirty="0">
                        <a:solidFill>
                          <a:schemeClr val="bg1"/>
                        </a:solidFill>
                        <a:latin typeface="Microsoft JhengHei Light" panose="020B0304030504040204" pitchFamily="34" charset="-120"/>
                        <a:ea typeface="Microsoft JhengHei Light" panose="020B0304030504040204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7346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08273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21C3AF-26E4-188B-2203-5E23C464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Windows Form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9B4388-97FC-0B08-944D-0FA8B8316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 </a:t>
            </a:r>
            <a:r>
              <a:rPr lang="en-US" altLang="zh-TW" dirty="0"/>
              <a:t>Table </a:t>
            </a:r>
            <a:r>
              <a:rPr lang="zh-TW" altLang="en-US" dirty="0"/>
              <a:t>之間建立</a:t>
            </a:r>
            <a:r>
              <a:rPr lang="en-US" altLang="zh-TW" dirty="0"/>
              <a:t> Relation</a:t>
            </a:r>
          </a:p>
          <a:p>
            <a:pPr lvl="1"/>
            <a:r>
              <a:rPr lang="en-US" altLang="zh-TW" dirty="0"/>
              <a:t>TransactionHistory </a:t>
            </a:r>
            <a:r>
              <a:rPr lang="zh-TW" altLang="en-US" dirty="0"/>
              <a:t>中的 </a:t>
            </a:r>
            <a:r>
              <a:rPr lang="en-US" altLang="zh-TW" dirty="0"/>
              <a:t>CustomerID </a:t>
            </a:r>
            <a:r>
              <a:rPr lang="zh-TW" altLang="en-US" dirty="0"/>
              <a:t>對應到 </a:t>
            </a:r>
            <a:r>
              <a:rPr lang="en-US" altLang="zh-TW" dirty="0"/>
              <a:t>Customers</a:t>
            </a:r>
            <a:r>
              <a:rPr lang="zh-TW" altLang="en-US" dirty="0"/>
              <a:t> 的 </a:t>
            </a:r>
            <a:r>
              <a:rPr lang="en-US" altLang="zh-TW" dirty="0"/>
              <a:t>CID</a:t>
            </a:r>
          </a:p>
          <a:p>
            <a:pPr lvl="1"/>
            <a:r>
              <a:rPr lang="en-US" altLang="zh-TW" dirty="0"/>
              <a:t>TransactionHistory</a:t>
            </a:r>
            <a:r>
              <a:rPr lang="zh-TW" altLang="en-US" dirty="0"/>
              <a:t> 中的</a:t>
            </a:r>
            <a:r>
              <a:rPr lang="en-US" altLang="zh-TW" dirty="0"/>
              <a:t> ItemID </a:t>
            </a:r>
            <a:r>
              <a:rPr lang="zh-TW" altLang="en-US" dirty="0"/>
              <a:t>對應到</a:t>
            </a:r>
            <a:r>
              <a:rPr lang="en-US" altLang="zh-TW" dirty="0"/>
              <a:t> Items </a:t>
            </a:r>
            <a:r>
              <a:rPr lang="zh-TW" altLang="en-US" dirty="0"/>
              <a:t>的 </a:t>
            </a:r>
            <a:r>
              <a:rPr lang="en-US" altLang="zh-TW" dirty="0"/>
              <a:t>ItemID</a:t>
            </a:r>
          </a:p>
          <a:p>
            <a:pPr lvl="1"/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CD6285E-BC0C-D27A-0EBC-037B2ACD5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995" y="2861854"/>
            <a:ext cx="5886010" cy="3315109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B8F48291-44F9-D3C9-BA61-602C0BD7CE90}"/>
              </a:ext>
            </a:extLst>
          </p:cNvPr>
          <p:cNvSpPr txBox="1"/>
          <p:nvPr/>
        </p:nvSpPr>
        <p:spPr>
          <a:xfrm>
            <a:off x="838199" y="1110386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從這裡開始是 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Windows Form</a:t>
            </a:r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，請記得前往 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Judge </a:t>
            </a:r>
            <a:r>
              <a:rPr lang="zh-TW" altLang="en-US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檢查 </a:t>
            </a:r>
            <a:r>
              <a:rPr lang="en-US" altLang="zh-TW" sz="1600" dirty="0">
                <a:solidFill>
                  <a:schemeClr val="bg1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Task 4</a:t>
            </a:r>
            <a:endParaRPr lang="zh-TW" altLang="en-US" sz="1600" dirty="0">
              <a:solidFill>
                <a:schemeClr val="bg1"/>
              </a:solidFill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35158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147E4A-7D40-D2A7-3AFB-E78ED7E9A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Windows Form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528B1E1-53FE-9286-C6EF-D4073B123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630"/>
            <a:ext cx="10515600" cy="4584333"/>
          </a:xfrm>
        </p:spPr>
        <p:txBody>
          <a:bodyPr/>
          <a:lstStyle/>
          <a:p>
            <a:r>
              <a:rPr lang="zh-TW" altLang="en-US" dirty="0"/>
              <a:t>建立 </a:t>
            </a:r>
            <a:r>
              <a:rPr lang="en-US" altLang="zh-TW" dirty="0"/>
              <a:t>3</a:t>
            </a:r>
            <a:r>
              <a:rPr lang="zh-TW" altLang="en-US" dirty="0"/>
              <a:t> 個 </a:t>
            </a:r>
            <a:r>
              <a:rPr lang="en-US" altLang="zh-TW" dirty="0"/>
              <a:t>DataGridView</a:t>
            </a:r>
          </a:p>
          <a:p>
            <a:pPr lvl="1"/>
            <a:r>
              <a:rPr lang="zh-TW" altLang="en-US" dirty="0"/>
              <a:t>顯示 </a:t>
            </a:r>
            <a:r>
              <a:rPr lang="en-US" altLang="zh-TW" dirty="0"/>
              <a:t>TransactionHistory</a:t>
            </a:r>
          </a:p>
          <a:p>
            <a:pPr lvl="1"/>
            <a:r>
              <a:rPr lang="zh-TW" altLang="en-US" dirty="0"/>
              <a:t>顯示所選交易紀錄的對應 </a:t>
            </a:r>
            <a:r>
              <a:rPr lang="en-US" altLang="zh-TW" dirty="0"/>
              <a:t>Customer</a:t>
            </a:r>
            <a:r>
              <a:rPr lang="zh-TW" altLang="en-US" dirty="0"/>
              <a:t> 資料</a:t>
            </a:r>
            <a:endParaRPr lang="en-US" altLang="zh-TW" dirty="0"/>
          </a:p>
          <a:p>
            <a:pPr lvl="1"/>
            <a:r>
              <a:rPr lang="zh-TW" altLang="en-US" dirty="0"/>
              <a:t>顯示所選交易紀錄的對應 </a:t>
            </a:r>
            <a:r>
              <a:rPr lang="en-US" altLang="zh-TW" dirty="0"/>
              <a:t>Item </a:t>
            </a:r>
            <a:r>
              <a:rPr lang="zh-TW" altLang="en-US" dirty="0"/>
              <a:t>資料</a:t>
            </a:r>
            <a:endParaRPr lang="en-US" altLang="zh-TW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0742235-128D-F55E-5BEC-19ABCF963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7247" y="3318277"/>
            <a:ext cx="4697506" cy="291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29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9FF61D-83EF-E4E5-2D80-15F31A82E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作業說明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40E5B4-BD08-111C-1846-A9AB686AE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630"/>
            <a:ext cx="6930813" cy="4584333"/>
          </a:xfrm>
        </p:spPr>
        <p:txBody>
          <a:bodyPr>
            <a:normAutofit/>
          </a:bodyPr>
          <a:lstStyle/>
          <a:p>
            <a:pPr marL="0" indent="630238">
              <a:lnSpc>
                <a:spcPct val="100000"/>
              </a:lnSpc>
              <a:buNone/>
            </a:pPr>
            <a:r>
              <a:rPr lang="zh-TW" altLang="en-US" sz="2400" dirty="0"/>
              <a:t>是的沒錯，小高又有求於你了，上次你替小高設計出接水果遊戲後，在這兩個月裡，小高每天都沉迷於其中，甚至辭掉了工作，整天待在家裡玩這個接水果遊戲。</a:t>
            </a:r>
            <a:endParaRPr lang="en-US" altLang="zh-TW" sz="2400" dirty="0"/>
          </a:p>
          <a:p>
            <a:pPr marL="0" indent="630238">
              <a:lnSpc>
                <a:spcPct val="100000"/>
              </a:lnSpc>
              <a:buNone/>
            </a:pPr>
            <a:r>
              <a:rPr lang="zh-TW" altLang="en-US" sz="2400" dirty="0"/>
              <a:t>直到剛剛，小高突然發現了自己錢包裡的錢已經所剩無幾，迫於經濟壓力，小高只好暫時離開電腦，外出尋找工作。</a:t>
            </a:r>
            <a:endParaRPr lang="en-US" altLang="zh-TW" sz="2400" dirty="0"/>
          </a:p>
          <a:p>
            <a:pPr marL="0" indent="630238">
              <a:lnSpc>
                <a:spcPct val="100000"/>
              </a:lnSpc>
              <a:buNone/>
            </a:pPr>
            <a:r>
              <a:rPr lang="zh-TW" altLang="en-US" sz="2400" dirty="0"/>
              <a:t>出門不久，小高就在路邊看到了一家沙威瑪店正在招募，他沒有多想便走了進去，依靠著小高的聰明才智，他順利的應徵上了這裡的員工。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CB7BB8C-B6B2-A131-D9D7-E693F0D65885}"/>
              </a:ext>
            </a:extLst>
          </p:cNvPr>
          <p:cNvSpPr/>
          <p:nvPr/>
        </p:nvSpPr>
        <p:spPr>
          <a:xfrm>
            <a:off x="7936502" y="2709232"/>
            <a:ext cx="3417298" cy="2351127"/>
          </a:xfrm>
          <a:prstGeom prst="roundRect">
            <a:avLst>
              <a:gd name="adj" fmla="val 514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C4BF04D-E321-E2F0-6316-ABD7B1DC0534}"/>
              </a:ext>
            </a:extLst>
          </p:cNvPr>
          <p:cNvSpPr txBox="1"/>
          <p:nvPr/>
        </p:nvSpPr>
        <p:spPr>
          <a:xfrm>
            <a:off x="7936502" y="5091137"/>
            <a:ext cx="341729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在路邊不時傳出奇怪音樂的沙威瑪店</a:t>
            </a:r>
          </a:p>
        </p:txBody>
      </p:sp>
    </p:spTree>
    <p:extLst>
      <p:ext uri="{BB962C8B-B14F-4D97-AF65-F5344CB8AC3E}">
        <p14:creationId xmlns:p14="http://schemas.microsoft.com/office/powerpoint/2010/main" val="1392860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27A1B6-DA3E-6E11-3F54-1053483C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其他資訊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B9902E-4A61-FFE4-D632-D180D07F1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如果你不小心把資料庫玩壞了，在</a:t>
            </a:r>
            <a:r>
              <a:rPr lang="en-US" altLang="zh-TW" dirty="0"/>
              <a:t> Judge </a:t>
            </a:r>
            <a:r>
              <a:rPr lang="zh-TW" altLang="en-US" dirty="0"/>
              <a:t>系統的上方提供了一個用於重置資料庫的按鈕，可以自行重置，如果重置失敗的話請聯繫助教。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A6574AFD-CE4E-6F9E-D215-83D10C4FD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327" y="3089358"/>
            <a:ext cx="10177346" cy="79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56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587C83-7BC4-11AA-CAEF-94440DC29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F3BD28-79BC-A4E4-C213-B6A6C74E6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作業說明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2C4A54-8FA3-32A3-EEC4-1C35F2E7B1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2630"/>
            <a:ext cx="6930813" cy="4584333"/>
          </a:xfrm>
        </p:spPr>
        <p:txBody>
          <a:bodyPr>
            <a:normAutofit/>
          </a:bodyPr>
          <a:lstStyle/>
          <a:p>
            <a:pPr marL="0" indent="630238">
              <a:lnSpc>
                <a:spcPct val="100000"/>
              </a:lnSpc>
              <a:buNone/>
            </a:pPr>
            <a:r>
              <a:rPr lang="zh-TW" altLang="en-US" sz="2400" dirty="0"/>
              <a:t>在入職之後的某一天，老闆在與小高的交談過程中得知小高</a:t>
            </a:r>
            <a:r>
              <a:rPr lang="zh-TW" altLang="en-US" b="1" dirty="0"/>
              <a:t>超會寫程式</a:t>
            </a:r>
            <a:r>
              <a:rPr lang="zh-TW" altLang="en-US" sz="2400" dirty="0"/>
              <a:t>，因此請求小高幫他寫一個能夠管理目前倉庫內的材料庫存，同時也能夠將每個顧客的消費紀錄下來。</a:t>
            </a:r>
            <a:endParaRPr lang="en-US" altLang="zh-TW" sz="2400" dirty="0"/>
          </a:p>
          <a:p>
            <a:pPr marL="0" indent="630238">
              <a:lnSpc>
                <a:spcPct val="100000"/>
              </a:lnSpc>
              <a:buNone/>
            </a:pPr>
            <a:r>
              <a:rPr lang="zh-TW" altLang="en-US" sz="2400" dirty="0"/>
              <a:t>小高為了維護職場關係的和平，於是便同意了下來，但事實上因為小高都在接水果，因此已經有兩個月沒有寫程式了，但都已經答應下來了，總是得想辦法做出來，這時候他想到了你。</a:t>
            </a:r>
            <a:endParaRPr lang="en-US" altLang="zh-TW" sz="2400" dirty="0"/>
          </a:p>
          <a:p>
            <a:pPr marL="0" indent="630238">
              <a:lnSpc>
                <a:spcPct val="100000"/>
              </a:lnSpc>
              <a:buNone/>
            </a:pPr>
            <a:r>
              <a:rPr lang="zh-TW" altLang="en-US" sz="2400" dirty="0"/>
              <a:t>為了讓小高能夠順利交差，想請你寫出一個倉管程式，小高答應事成之後你在那家店吃的沙威瑪都由他買單。</a:t>
            </a:r>
            <a:endParaRPr lang="en-US" altLang="zh-TW" sz="24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3CE9054-9DC8-DDD2-53ED-2009FA64FA59}"/>
              </a:ext>
            </a:extLst>
          </p:cNvPr>
          <p:cNvSpPr txBox="1"/>
          <p:nvPr/>
        </p:nvSpPr>
        <p:spPr>
          <a:xfrm>
            <a:off x="7906045" y="4612794"/>
            <a:ext cx="341729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1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絡繹不絕的沙威瑪店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3D60DB49-3052-E1BB-C307-34B51561A451}"/>
              </a:ext>
            </a:extLst>
          </p:cNvPr>
          <p:cNvSpPr/>
          <p:nvPr/>
        </p:nvSpPr>
        <p:spPr>
          <a:xfrm>
            <a:off x="7875588" y="3156798"/>
            <a:ext cx="3478212" cy="1455996"/>
          </a:xfrm>
          <a:prstGeom prst="roundRect">
            <a:avLst>
              <a:gd name="adj" fmla="val 514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98689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48B685-1B2F-35B3-91F8-E2C31A637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前置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88FD51-D31E-0ACD-7A53-4F2D8440D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為了方便批改，以及實際體驗連線到遠端資料庫，請使用以下方法新增資料庫：</a:t>
            </a:r>
            <a:endParaRPr lang="en-US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AC009D1-1FA6-22E0-EE10-EC546F2DFC40}"/>
              </a:ext>
            </a:extLst>
          </p:cNvPr>
          <p:cNvSpPr txBox="1"/>
          <p:nvPr/>
        </p:nvSpPr>
        <p:spPr>
          <a:xfrm>
            <a:off x="1474046" y="3289761"/>
            <a:ext cx="9243907" cy="1190069"/>
          </a:xfrm>
          <a:prstGeom prst="rect">
            <a:avLst/>
          </a:prstGeom>
          <a:noFill/>
        </p:spPr>
        <p:txBody>
          <a:bodyPr wrap="square" numCol="1" rtlCol="0" anchor="t">
            <a:spAutoFit/>
          </a:bodyPr>
          <a:lstStyle/>
          <a:p>
            <a:pPr marL="285750" indent="-285750">
              <a:spcBef>
                <a:spcPts val="2800"/>
              </a:spcBef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中文版：</a:t>
            </a:r>
            <a:r>
              <a:rPr lang="en-US" altLang="zh-TW" sz="2400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https://hackmd.io/@zhihao1021/wpd2024-hw8_ch</a:t>
            </a:r>
            <a:endParaRPr lang="zh-TW" altLang="en-US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spcBef>
                <a:spcPts val="2800"/>
              </a:spcBef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English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2400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https://hackmd.io/@zhihao1021/wpd2024-hw8_en</a:t>
            </a:r>
            <a:endParaRPr lang="zh-TW" altLang="en-US" sz="2400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91798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68EB19-AE18-15E0-01F1-B60C5DC61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作業需求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2EEC16-82BD-954D-15AC-86C817701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zh-TW" altLang="en-US" dirty="0"/>
              <a:t>共分為兩部分</a:t>
            </a:r>
            <a:endParaRPr lang="en-US" altLang="zh-TW" dirty="0"/>
          </a:p>
          <a:p>
            <a:pPr lvl="1">
              <a:lnSpc>
                <a:spcPct val="110000"/>
              </a:lnSpc>
            </a:pPr>
            <a:r>
              <a:rPr lang="en-US" altLang="zh-TW" dirty="0"/>
              <a:t>SQL</a:t>
            </a:r>
            <a:r>
              <a:rPr lang="zh-TW" altLang="en-US" dirty="0"/>
              <a:t> 語法</a:t>
            </a:r>
            <a:endParaRPr lang="en-US" altLang="zh-TW" dirty="0"/>
          </a:p>
          <a:p>
            <a:pPr lvl="1">
              <a:lnSpc>
                <a:spcPct val="110000"/>
              </a:lnSpc>
            </a:pPr>
            <a:r>
              <a:rPr lang="en-US" altLang="zh-TW" dirty="0"/>
              <a:t>Windows Form</a:t>
            </a:r>
          </a:p>
          <a:p>
            <a:pPr>
              <a:lnSpc>
                <a:spcPct val="110000"/>
              </a:lnSpc>
            </a:pPr>
            <a:r>
              <a:rPr lang="en-US" altLang="zh-TW" dirty="0"/>
              <a:t>SQL</a:t>
            </a:r>
            <a:r>
              <a:rPr lang="zh-TW" altLang="en-US" dirty="0"/>
              <a:t> 語法共會有四題，將會使用</a:t>
            </a:r>
            <a:r>
              <a:rPr lang="en-US" altLang="zh-TW" dirty="0"/>
              <a:t> Judge </a:t>
            </a:r>
            <a:r>
              <a:rPr lang="zh-TW" altLang="en-US" dirty="0"/>
              <a:t>進行評分</a:t>
            </a:r>
            <a:endParaRPr lang="en-US" altLang="zh-TW" dirty="0"/>
          </a:p>
          <a:p>
            <a:pPr lvl="1">
              <a:lnSpc>
                <a:spcPct val="110000"/>
              </a:lnSpc>
            </a:pPr>
            <a:r>
              <a:rPr lang="zh-TW" altLang="en-US" dirty="0"/>
              <a:t>建立 </a:t>
            </a:r>
            <a:r>
              <a:rPr lang="en-US" altLang="zh-TW" dirty="0"/>
              <a:t>Tables </a:t>
            </a:r>
            <a:r>
              <a:rPr lang="zh-TW" altLang="en-US" dirty="0"/>
              <a:t>並加入資料</a:t>
            </a:r>
            <a:endParaRPr lang="en-US" altLang="zh-TW" dirty="0"/>
          </a:p>
          <a:p>
            <a:pPr lvl="1">
              <a:lnSpc>
                <a:spcPct val="110000"/>
              </a:lnSpc>
            </a:pPr>
            <a:r>
              <a:rPr lang="zh-TW" altLang="en-US" dirty="0"/>
              <a:t>更新特定資料</a:t>
            </a:r>
            <a:endParaRPr lang="en-US" altLang="zh-TW" dirty="0"/>
          </a:p>
          <a:p>
            <a:pPr lvl="1">
              <a:lnSpc>
                <a:spcPct val="110000"/>
              </a:lnSpc>
            </a:pPr>
            <a:r>
              <a:rPr lang="zh-TW" altLang="en-US" dirty="0"/>
              <a:t>刪除特定資料</a:t>
            </a:r>
            <a:endParaRPr lang="en-US" altLang="zh-TW" dirty="0"/>
          </a:p>
          <a:p>
            <a:pPr lvl="1">
              <a:lnSpc>
                <a:spcPct val="110000"/>
              </a:lnSpc>
            </a:pPr>
            <a:r>
              <a:rPr lang="zh-TW" altLang="en-US" dirty="0"/>
              <a:t>選擇特定資料</a:t>
            </a:r>
            <a:endParaRPr lang="en-US" altLang="zh-TW" dirty="0"/>
          </a:p>
          <a:p>
            <a:pPr>
              <a:lnSpc>
                <a:spcPct val="110000"/>
              </a:lnSpc>
            </a:pPr>
            <a:r>
              <a:rPr lang="en-US" altLang="zh-TW" dirty="0"/>
              <a:t>Windows Form</a:t>
            </a:r>
            <a:r>
              <a:rPr lang="zh-TW" altLang="en-US" dirty="0"/>
              <a:t> 共一題，繳交方式與之前一樣，將專案壓縮後上傳至 </a:t>
            </a:r>
            <a:r>
              <a:rPr lang="en-US" altLang="zh-TW" dirty="0"/>
              <a:t>Moodle</a:t>
            </a:r>
            <a:r>
              <a:rPr lang="zh-TW" altLang="en-US" dirty="0"/>
              <a:t> 繳交區。</a:t>
            </a:r>
          </a:p>
        </p:txBody>
      </p:sp>
    </p:spTree>
    <p:extLst>
      <p:ext uri="{BB962C8B-B14F-4D97-AF65-F5344CB8AC3E}">
        <p14:creationId xmlns:p14="http://schemas.microsoft.com/office/powerpoint/2010/main" val="1043406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085B92-A1DE-5FB1-010F-5119F7C22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作業需求 </a:t>
            </a:r>
            <a:r>
              <a:rPr lang="en-US" altLang="zh-TW" dirty="0"/>
              <a:t>– SQL </a:t>
            </a:r>
            <a:r>
              <a:rPr lang="zh-TW" altLang="en-US" dirty="0"/>
              <a:t>語法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F3DE318-5505-9790-29AC-C9DFC546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Judge </a:t>
            </a:r>
            <a:r>
              <a:rPr lang="zh-TW" altLang="en-US" dirty="0"/>
              <a:t>網址：</a:t>
            </a:r>
            <a:r>
              <a:rPr lang="en-US" altLang="zh-TW" dirty="0">
                <a:solidFill>
                  <a:schemeClr val="bg2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https://wpd2024-hw8.chih-hao.xyz</a:t>
            </a:r>
            <a:endParaRPr lang="en-US" altLang="zh-TW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zh-TW" altLang="en-US" dirty="0"/>
              <a:t>登入的帳號密碼與連接資料庫使用的帳號密碼相同</a:t>
            </a:r>
            <a:endParaRPr lang="en-US" altLang="zh-TW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143372E-0CCC-EF44-FD4E-D6EA232B4D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75355" y="2576963"/>
            <a:ext cx="6441290" cy="35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5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DB766F-7995-2993-67A6-3F94EDC72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12B44E-72E8-B85E-2C19-FF8E5CC13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作業需求 </a:t>
            </a:r>
            <a:r>
              <a:rPr lang="en-US" altLang="zh-TW" dirty="0"/>
              <a:t>– SQL </a:t>
            </a:r>
            <a:r>
              <a:rPr lang="zh-TW" altLang="en-US" dirty="0"/>
              <a:t>語法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F1C4A9-460F-54A4-FC6F-450864920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畫面上會有四個子題，每題完成後請按下 </a:t>
            </a:r>
            <a:r>
              <a:rPr lang="en-US" altLang="zh-TW" dirty="0"/>
              <a:t>Check </a:t>
            </a:r>
            <a:r>
              <a:rPr lang="zh-TW" altLang="en-US" dirty="0"/>
              <a:t>進行檢查</a:t>
            </a:r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5BC4206-B871-CE2F-7ABA-3AEE4F495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53290" y="2216963"/>
            <a:ext cx="7085419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826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9E9FE-AFC4-E8EF-61C0-1A06F9C2F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238BA6-4F97-B454-513D-B05BEAF07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作業需求 </a:t>
            </a:r>
            <a:r>
              <a:rPr lang="en-US" altLang="zh-TW" dirty="0"/>
              <a:t>– SQL </a:t>
            </a:r>
            <a:r>
              <a:rPr lang="zh-TW" altLang="en-US" dirty="0"/>
              <a:t>語法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7C830B-C63D-000F-8B8C-14CF244DF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如果通過測試，畫面上將會顯示綠色 </a:t>
            </a:r>
            <a:r>
              <a:rPr lang="en-US" altLang="zh-TW" dirty="0"/>
              <a:t>Pass</a:t>
            </a:r>
            <a:r>
              <a:rPr lang="zh-TW" altLang="en-US" dirty="0"/>
              <a:t> 標示</a:t>
            </a:r>
          </a:p>
        </p:txBody>
      </p:sp>
      <p:pic>
        <p:nvPicPr>
          <p:cNvPr id="6" name="圖片 5" descr="一張含有 螢幕擷取畫面, 文字, 設計 的圖片&#10;&#10;自動產生的描述">
            <a:extLst>
              <a:ext uri="{FF2B5EF4-FFF2-40B4-BE49-F238E27FC236}">
                <a16:creationId xmlns:a16="http://schemas.microsoft.com/office/drawing/2014/main" id="{20A9343C-57AF-FB21-2257-2B5F1DF051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290" y="2216963"/>
            <a:ext cx="7085419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00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7034C-F561-E11E-DC67-9F5440D04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73E60C-3E3C-4962-A83B-2701A7DD4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SQL</a:t>
            </a:r>
            <a:r>
              <a:rPr lang="zh-TW" altLang="en-US" dirty="0"/>
              <a:t> 語法 </a:t>
            </a:r>
            <a:r>
              <a:rPr lang="en-US" altLang="zh-TW" dirty="0"/>
              <a:t>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5C4BA4-E42E-7EB5-347D-9CB93AFD2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2630"/>
            <a:ext cx="5945841" cy="458433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TW" altLang="en-US" dirty="0"/>
              <a:t>建立三個 </a:t>
            </a:r>
            <a:r>
              <a:rPr lang="en-US" altLang="zh-TW" dirty="0"/>
              <a:t>Table </a:t>
            </a:r>
            <a:r>
              <a:rPr lang="zh-TW" altLang="en-US" dirty="0"/>
              <a:t>到資料庫裡面</a:t>
            </a:r>
            <a:endParaRPr lang="en-US" altLang="zh-TW" dirty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altLang="zh-TW" dirty="0">
                <a:latin typeface="Consolas" panose="020B0609020204030204" pitchFamily="49" charset="0"/>
              </a:rPr>
              <a:t>TransactionHistory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zh-TW" altLang="en-US" dirty="0"/>
              <a:t>以 </a:t>
            </a:r>
            <a:r>
              <a:rPr lang="en-US" altLang="zh-TW" dirty="0"/>
              <a:t>TID</a:t>
            </a:r>
            <a:r>
              <a:rPr lang="zh-TW" altLang="en-US" dirty="0"/>
              <a:t> 作為 </a:t>
            </a:r>
            <a:r>
              <a:rPr lang="en-US" altLang="zh-TW" dirty="0"/>
              <a:t>Primary Key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altLang="zh-TW" dirty="0">
                <a:latin typeface="Consolas" panose="020B0609020204030204" pitchFamily="49" charset="0"/>
              </a:rPr>
              <a:t>Customers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zh-TW" altLang="en-US" dirty="0"/>
              <a:t>以 </a:t>
            </a:r>
            <a:r>
              <a:rPr lang="en-US" altLang="zh-TW" dirty="0"/>
              <a:t>CID</a:t>
            </a:r>
            <a:r>
              <a:rPr lang="zh-TW" altLang="en-US" dirty="0"/>
              <a:t> 作為 </a:t>
            </a:r>
            <a:r>
              <a:rPr lang="en-US" altLang="zh-TW" dirty="0"/>
              <a:t>Primary Key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altLang="zh-TW" dirty="0">
                <a:latin typeface="Consolas" panose="020B0609020204030204" pitchFamily="49" charset="0"/>
              </a:rPr>
              <a:t>Items</a:t>
            </a:r>
          </a:p>
          <a:p>
            <a:pPr lvl="2">
              <a:lnSpc>
                <a:spcPct val="100000"/>
              </a:lnSpc>
              <a:spcBef>
                <a:spcPts val="600"/>
              </a:spcBef>
            </a:pPr>
            <a:r>
              <a:rPr lang="zh-TW" altLang="en-US" dirty="0"/>
              <a:t>以 </a:t>
            </a:r>
            <a:r>
              <a:rPr lang="en-US" altLang="zh-TW" dirty="0"/>
              <a:t>ItemID</a:t>
            </a:r>
            <a:r>
              <a:rPr lang="zh-TW" altLang="en-US" dirty="0"/>
              <a:t> 作為 </a:t>
            </a:r>
            <a:r>
              <a:rPr lang="en-US" altLang="zh-TW" dirty="0"/>
              <a:t>Primary Key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zh-TW" sz="24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zh-TW" sz="2400" dirty="0"/>
              <a:t>※Primary Key </a:t>
            </a:r>
            <a:r>
              <a:rPr lang="zh-TW" altLang="en-US" sz="2400" dirty="0"/>
              <a:t>請加上</a:t>
            </a:r>
            <a:r>
              <a:rPr lang="en-US" altLang="zh-TW" sz="2400" dirty="0"/>
              <a:t>IDENTITY (1, 1)</a:t>
            </a:r>
          </a:p>
          <a:p>
            <a:pPr marL="0" indent="268288">
              <a:lnSpc>
                <a:spcPct val="100000"/>
              </a:lnSpc>
              <a:spcBef>
                <a:spcPts val="600"/>
              </a:spcBef>
              <a:buNone/>
            </a:pPr>
            <a:r>
              <a:rPr lang="zh-TW" altLang="en-US" sz="2400" dirty="0"/>
              <a:t>詳細用途請參考</a:t>
            </a:r>
            <a:r>
              <a:rPr lang="zh-TW" altLang="en-US" sz="24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這裡</a:t>
            </a:r>
            <a:endParaRPr lang="en-US" altLang="zh-TW" sz="2400" dirty="0">
              <a:solidFill>
                <a:schemeClr val="accent2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1FE7CAD-E328-9F59-A39E-438161977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975" y="1924072"/>
            <a:ext cx="4545825" cy="13896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3604EBC-C739-936D-454B-49D02076A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685" y="4513817"/>
            <a:ext cx="5052115" cy="1174159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0E66A25A-86A5-6EBE-1668-BFB1E350B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3268" y="3429000"/>
            <a:ext cx="4890532" cy="96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525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3653</TotalTime>
  <Words>1030</Words>
  <Application>Microsoft Office PowerPoint</Application>
  <PresentationFormat>寬螢幕</PresentationFormat>
  <Paragraphs>155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5" baseType="lpstr">
      <vt:lpstr>Microsoft JhengHei Light</vt:lpstr>
      <vt:lpstr>微軟正黑體</vt:lpstr>
      <vt:lpstr>Arial</vt:lpstr>
      <vt:lpstr>Consolas</vt:lpstr>
      <vt:lpstr>Office 佈景主題</vt:lpstr>
      <vt:lpstr>視窗程式設計 Homework 8 Window Program Design Homework 8</vt:lpstr>
      <vt:lpstr>作業說明</vt:lpstr>
      <vt:lpstr>作業說明</vt:lpstr>
      <vt:lpstr>前置</vt:lpstr>
      <vt:lpstr>作業需求</vt:lpstr>
      <vt:lpstr>作業需求 – SQL 語法</vt:lpstr>
      <vt:lpstr>作業需求 – SQL 語法</vt:lpstr>
      <vt:lpstr>作業需求 – SQL 語法</vt:lpstr>
      <vt:lpstr>SQL 語法 – Task 1</vt:lpstr>
      <vt:lpstr>SQL 語法 – Task 1</vt:lpstr>
      <vt:lpstr>SQL 語法 – Task 1</vt:lpstr>
      <vt:lpstr>SQL 語法 – Task 2</vt:lpstr>
      <vt:lpstr>SQL 語法 – Task 3</vt:lpstr>
      <vt:lpstr>SQL 語法 – Task 4</vt:lpstr>
      <vt:lpstr>SQL 語法 – Task 4</vt:lpstr>
      <vt:lpstr>SQL 語法 – Task 4</vt:lpstr>
      <vt:lpstr>SQL 語法 – Task 4</vt:lpstr>
      <vt:lpstr>Windows Form</vt:lpstr>
      <vt:lpstr>Windows Form</vt:lpstr>
      <vt:lpstr>其他資訊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智皓 莊</dc:creator>
  <cp:lastModifiedBy>智皓 莊</cp:lastModifiedBy>
  <cp:revision>62</cp:revision>
  <dcterms:created xsi:type="dcterms:W3CDTF">2024-12-08T07:25:23Z</dcterms:created>
  <dcterms:modified xsi:type="dcterms:W3CDTF">2024-12-11T06:57:55Z</dcterms:modified>
</cp:coreProperties>
</file>

<file path=docProps/thumbnail.jpeg>
</file>